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828" r:id="rId3"/>
    <p:sldMasterId id="2147483867" r:id="rId4"/>
  </p:sldMasterIdLst>
  <p:notesMasterIdLst>
    <p:notesMasterId r:id="rId17"/>
  </p:notesMasterIdLst>
  <p:sldIdLst>
    <p:sldId id="256" r:id="rId5"/>
    <p:sldId id="258" r:id="rId6"/>
    <p:sldId id="259" r:id="rId7"/>
    <p:sldId id="260" r:id="rId8"/>
    <p:sldId id="263" r:id="rId9"/>
    <p:sldId id="262" r:id="rId10"/>
    <p:sldId id="264" r:id="rId11"/>
    <p:sldId id="280" r:id="rId12"/>
    <p:sldId id="292" r:id="rId13"/>
    <p:sldId id="287" r:id="rId14"/>
    <p:sldId id="290" r:id="rId15"/>
    <p:sldId id="291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066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AC5B82-650A-47E7-A3DA-290FE3D6E0E5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872E6-6B04-4272-8320-511CBDB29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5741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30.01.2017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50328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30.01.2017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55804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30.01.2017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95286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30.01.2017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96549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30.01.2017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60106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30.01.2017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801901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30.01.2017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1834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30.01.2017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635784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30.01.2017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123515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30.01.2017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51291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30.01.2017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09336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30.01.2017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087789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30.01.2017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916249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30.01.2017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598699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30.01.2017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066487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5245B-9339-4967-84D7-B7A1DA2626D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27303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E05A0-B77A-489B-AAEC-EB9AB332028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12592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F7BB1-489B-4799-9427-4142CDB554D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35896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8AD76-C3F5-49AD-A236-034BE11845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36738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BE78D-C8F2-4920-851C-0B9A35C37B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05353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73AED-0773-4236-9F15-778724ED08D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8476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0EB9D-7271-43F9-AD50-6A9F6840BF5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5567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30.01.2017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0584004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15EE5-0B7A-451B-9CEF-4274C73BABB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30140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D98CE-4755-424F-9CAB-13193DD37BA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1098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60D25-1AE3-4B9C-8884-7ABDAF6C19F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57772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02BCE-E711-4982-86B6-89250440D8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65596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8A43F-6DDA-42D4-BD60-986494AE91C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31044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5245B-9339-4967-84D7-B7A1DA2626D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37728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E05A0-B77A-489B-AAEC-EB9AB332028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41896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F7BB1-489B-4799-9427-4142CDB554D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1915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8AD76-C3F5-49AD-A236-034BE11845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98366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BE78D-C8F2-4920-851C-0B9A35C37B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9744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30.01.2017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4517496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73AED-0773-4236-9F15-778724ED08D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51148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0EB9D-7271-43F9-AD50-6A9F6840BF5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57847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15EE5-0B7A-451B-9CEF-4274C73BABB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56266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D98CE-4755-424F-9CAB-13193DD37BA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85960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60D25-1AE3-4B9C-8884-7ABDAF6C19F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97452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02BCE-E711-4982-86B6-89250440D8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73396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8A43F-6DDA-42D4-BD60-986494AE91C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1457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30.01.2017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3252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30.01.2017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2969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30.01.2017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85430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30.01.2017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874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30.01.2017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64257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20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AC259-EBD3-4477-8ED1-9C4E8D32F78F}" type="datetimeFigureOut">
              <a:rPr lang="uk-UA" smtClean="0"/>
              <a:pPr/>
              <a:t>30.01.2017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20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pPr/>
              <a:t>30.01.2017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B21A7-74F3-4B87-862E-2279FAD6E37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6990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B21A7-74F3-4B87-862E-2279FAD6E37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5547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908720"/>
            <a:ext cx="8784976" cy="23762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5400" b="1" dirty="0">
                <a:solidFill>
                  <a:schemeClr val="tx2"/>
                </a:solidFill>
              </a:rPr>
              <a:t>От учебного проекта к исследовательской деятельности</a:t>
            </a:r>
            <a:endParaRPr lang="uk-UA" sz="5400" b="1" cap="all" dirty="0">
              <a:ln w="0"/>
              <a:solidFill>
                <a:schemeClr val="tx2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48064" y="4725144"/>
            <a:ext cx="3600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Сухая Ольга Андреевна, </a:t>
            </a:r>
            <a:r>
              <a:rPr lang="ru-RU" b="1" dirty="0" err="1" smtClean="0">
                <a:solidFill>
                  <a:srgbClr val="002060"/>
                </a:solidFill>
              </a:rPr>
              <a:t>к.п.н</a:t>
            </a:r>
            <a:r>
              <a:rPr lang="ru-RU" b="1" dirty="0" smtClean="0">
                <a:solidFill>
                  <a:srgbClr val="002060"/>
                </a:solidFill>
              </a:rPr>
              <a:t>, учитель русского языка и литературы высшей кв. категории МБОУ «Школа №20»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23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113"/>
            <a:ext cx="4752528" cy="695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7403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/>
                </a:solidFill>
              </a:rPr>
              <a:t>Темы сочинений</a:t>
            </a:r>
            <a:endParaRPr lang="ru-RU" b="1" dirty="0">
              <a:solidFill>
                <a:schemeClr val="accent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5400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RU" sz="1800" dirty="0" smtClean="0">
              <a:solidFill>
                <a:srgbClr val="000000"/>
              </a:solidFill>
              <a:latin typeface="Calibri"/>
            </a:endParaRPr>
          </a:p>
          <a:p>
            <a:r>
              <a:rPr lang="ru-RU" b="1" dirty="0" smtClean="0">
                <a:latin typeface="Calibri"/>
              </a:rPr>
              <a:t>Верно ли, что без истинной дружбы жизнь — ничто? </a:t>
            </a:r>
          </a:p>
          <a:p>
            <a:endParaRPr lang="ru-RU" sz="1200" dirty="0" smtClean="0">
              <a:solidFill>
                <a:srgbClr val="000000"/>
              </a:solidFill>
              <a:latin typeface="Calibri"/>
            </a:endParaRPr>
          </a:p>
          <a:p>
            <a:r>
              <a:rPr lang="ru-RU" b="1" dirty="0" smtClean="0">
                <a:latin typeface="Calibri"/>
              </a:rPr>
              <a:t>Опыт учит только тех, кто на нём учится.</a:t>
            </a:r>
          </a:p>
          <a:p>
            <a:endParaRPr lang="ru-RU" sz="1200" dirty="0" smtClean="0">
              <a:solidFill>
                <a:srgbClr val="000000"/>
              </a:solidFill>
              <a:latin typeface="Calibri"/>
            </a:endParaRPr>
          </a:p>
          <a:p>
            <a:r>
              <a:rPr lang="ru-RU" b="1" dirty="0" smtClean="0">
                <a:latin typeface="Calibri"/>
              </a:rPr>
              <a:t>Побеждает в этой жизни только тот, кто победил сам себя.</a:t>
            </a:r>
          </a:p>
          <a:p>
            <a:endParaRPr lang="ru-RU" sz="1200" dirty="0" smtClean="0">
              <a:solidFill>
                <a:srgbClr val="000000"/>
              </a:solidFill>
              <a:latin typeface="Calibri"/>
            </a:endParaRPr>
          </a:p>
          <a:p>
            <a:r>
              <a:rPr lang="ru-RU" b="1" dirty="0" smtClean="0">
                <a:latin typeface="Calibri"/>
              </a:rPr>
              <a:t>Что значит поступать по чести?</a:t>
            </a:r>
            <a:endParaRPr lang="ru-RU" sz="1200" dirty="0">
              <a:solidFill>
                <a:srgbClr val="000000"/>
              </a:solidFill>
              <a:latin typeface="Calibri"/>
            </a:endParaRPr>
          </a:p>
          <a:p>
            <a:r>
              <a:rPr lang="ru-RU" b="1" dirty="0">
                <a:latin typeface="Calibri"/>
              </a:rPr>
              <a:t>Почему нужно анализировать свои ошибки?</a:t>
            </a:r>
            <a:endParaRPr lang="ru-RU" b="1" dirty="0" smtClean="0">
              <a:latin typeface="Calibri"/>
            </a:endParaRPr>
          </a:p>
          <a:p>
            <a:endParaRPr lang="ru-RU" b="1" dirty="0" smtClean="0">
              <a:latin typeface="Calibri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805763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640960" cy="633670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«</a:t>
            </a:r>
            <a:r>
              <a:rPr lang="ru-RU" sz="2800" dirty="0">
                <a:solidFill>
                  <a:srgbClr val="000000"/>
                </a:solidFill>
                <a:latin typeface="Times New Roman"/>
              </a:rPr>
              <a:t>Что есть красота и почему ее обожествляют люди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?» Н. Заболоцкий (по роману-эпопее Л.Н. Толстого «Война и мир»)</a:t>
            </a:r>
          </a:p>
          <a:p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«Идеал Мадонны» и «идеал Содомский»  в романе Ф.М. Достоевского «Преступление и наказание».</a:t>
            </a:r>
          </a:p>
          <a:p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В чём заключается принцип «тайного психологизма» И.С. Тургенева? (по роману «Отцы и дети»)</a:t>
            </a:r>
          </a:p>
          <a:p>
            <a:r>
              <a:rPr lang="ru-RU" sz="2800" dirty="0" smtClean="0">
                <a:solidFill>
                  <a:srgbClr val="333333"/>
                </a:solidFill>
                <a:latin typeface="Georgia"/>
              </a:rPr>
              <a:t>«</a:t>
            </a:r>
            <a:r>
              <a:rPr lang="ru-RU" sz="2800" dirty="0">
                <a:solidFill>
                  <a:srgbClr val="000000"/>
                </a:solidFill>
                <a:latin typeface="Times New Roman"/>
              </a:rPr>
              <a:t>Булгаков утверждает веру среди безверия, дело среди </a:t>
            </a:r>
            <a:r>
              <a:rPr lang="ru-RU" sz="2800" dirty="0" err="1">
                <a:solidFill>
                  <a:srgbClr val="000000"/>
                </a:solidFill>
                <a:latin typeface="Times New Roman"/>
              </a:rPr>
              <a:t>безделия</a:t>
            </a:r>
            <a:r>
              <a:rPr lang="ru-RU" sz="2800" dirty="0">
                <a:solidFill>
                  <a:srgbClr val="000000"/>
                </a:solidFill>
                <a:latin typeface="Times New Roman"/>
              </a:rPr>
              <a:t>, любовь среди </a:t>
            </a:r>
            <a:r>
              <a:rPr lang="ru-RU" sz="2800" dirty="0" err="1">
                <a:solidFill>
                  <a:srgbClr val="000000"/>
                </a:solidFill>
                <a:latin typeface="Times New Roman"/>
              </a:rPr>
              <a:t>безлюбия</a:t>
            </a:r>
            <a:r>
              <a:rPr lang="ru-RU" sz="2800" dirty="0">
                <a:solidFill>
                  <a:srgbClr val="000000"/>
                </a:solidFill>
                <a:latin typeface="Times New Roman"/>
              </a:rPr>
              <a:t>, искусство в мире тщеславия» В.Я. Лакшин (по страницам романа «Мастер и Маргарита»)</a:t>
            </a:r>
          </a:p>
          <a:p>
            <a:pPr lvl="0"/>
            <a:r>
              <a:rPr lang="ru-RU" sz="2800" dirty="0">
                <a:solidFill>
                  <a:srgbClr val="000000"/>
                </a:solidFill>
                <a:latin typeface="Times New Roman"/>
              </a:rPr>
              <a:t>Почему человек становится предателем и есть ли этому оправдание? (В. Быков, «Сотников»)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758335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92211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Требования ФГОС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54461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/>
              <a:t>•</a:t>
            </a:r>
            <a:r>
              <a:rPr lang="ru-RU" sz="2400" b="1" dirty="0" smtClean="0"/>
              <a:t>формирование </a:t>
            </a:r>
            <a:r>
              <a:rPr lang="ru-RU" sz="2400" b="1" dirty="0"/>
              <a:t>компетенций и компетентностей в учебно-исследовательской и проектной деятельности</a:t>
            </a:r>
            <a:r>
              <a:rPr lang="ru-RU" sz="2400" b="1" dirty="0" smtClean="0"/>
              <a:t>;</a:t>
            </a:r>
            <a:endParaRPr lang="ru-RU" sz="2400" b="1" dirty="0"/>
          </a:p>
          <a:p>
            <a:pPr marL="0" indent="0" algn="just">
              <a:buNone/>
            </a:pPr>
            <a:r>
              <a:rPr lang="ru-RU" sz="2400" b="1" dirty="0" smtClean="0"/>
              <a:t>•формирование </a:t>
            </a:r>
            <a:r>
              <a:rPr lang="ru-RU" sz="2400" b="1" dirty="0"/>
              <a:t>навыков участия в различных формах организации учебно-исследовательской и проектной </a:t>
            </a:r>
            <a:r>
              <a:rPr lang="ru-RU" sz="2400" b="1" dirty="0" smtClean="0"/>
              <a:t>деятельности;</a:t>
            </a:r>
            <a:endParaRPr lang="ru-RU" sz="2400" b="1" dirty="0"/>
          </a:p>
          <a:p>
            <a:pPr marL="0" indent="0" algn="just">
              <a:buNone/>
            </a:pPr>
            <a:r>
              <a:rPr lang="ru-RU" sz="2400" b="1" dirty="0" smtClean="0"/>
              <a:t>•овладение </a:t>
            </a:r>
            <a:r>
              <a:rPr lang="ru-RU" sz="2400" b="1" dirty="0"/>
              <a:t>приемами учебного сотрудничества и социального взаимодействия со сверстниками, старшими школьниками и взрослыми в совместной учебно-исследовательской и проектной деятельности;</a:t>
            </a:r>
          </a:p>
          <a:p>
            <a:pPr marL="0" indent="0" algn="just">
              <a:buNone/>
            </a:pPr>
            <a:r>
              <a:rPr lang="ru-RU" sz="2400" b="1" dirty="0" smtClean="0"/>
              <a:t>•организация </a:t>
            </a:r>
            <a:r>
              <a:rPr lang="ru-RU" sz="2400" b="1" dirty="0"/>
              <a:t>основных направлений учебно-исследовательской и проектной деятельности </a:t>
            </a:r>
            <a:r>
              <a:rPr lang="ru-RU" sz="2400" b="1" dirty="0" smtClean="0"/>
              <a:t>обучающихся, </a:t>
            </a:r>
            <a:r>
              <a:rPr lang="ru-RU" sz="2400" b="1" dirty="0"/>
              <a:t>а также </a:t>
            </a:r>
            <a:r>
              <a:rPr lang="ru-RU" sz="2400" b="1" dirty="0" smtClean="0"/>
              <a:t>организация </a:t>
            </a:r>
            <a:r>
              <a:rPr lang="ru-RU" sz="2400" b="1" dirty="0"/>
              <a:t>форм учебно-исследовательской и проектной деятельности в рамках урочной и внеурочной деятельности по каждому из </a:t>
            </a:r>
            <a:r>
              <a:rPr lang="ru-RU" sz="2400" b="1" dirty="0" smtClean="0"/>
              <a:t>направлений</a:t>
            </a:r>
            <a:r>
              <a:rPr lang="ru-RU" sz="2400" b="1" dirty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0260246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12241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PTSERIFBOLD"/>
              </a:rPr>
              <a:t> Проектирование – это 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smtClean="0"/>
              <a:t>процесс </a:t>
            </a:r>
            <a:r>
              <a:rPr lang="ru-RU" b="1" dirty="0"/>
              <a:t>подготовки описания, необходимого для создания в заданных условиях еще несуществующего </a:t>
            </a:r>
            <a:r>
              <a:rPr lang="ru-RU" b="1" dirty="0" smtClean="0"/>
              <a:t>(</a:t>
            </a:r>
            <a:r>
              <a:rPr lang="ru-RU" b="1" i="1" u="sng" dirty="0" smtClean="0">
                <a:solidFill>
                  <a:srgbClr val="FF0000"/>
                </a:solidFill>
              </a:rPr>
              <a:t>нового</a:t>
            </a:r>
            <a:r>
              <a:rPr lang="ru-RU" b="1" dirty="0" smtClean="0"/>
              <a:t>) </a:t>
            </a:r>
            <a:r>
              <a:rPr lang="ru-RU" b="1" dirty="0"/>
              <a:t>объекта, который нужно увидеть, придумать, изобрести</a:t>
            </a:r>
            <a:r>
              <a:rPr lang="ru-RU" b="1" dirty="0" smtClean="0"/>
              <a:t>.</a:t>
            </a:r>
          </a:p>
          <a:p>
            <a:pPr marL="0" indent="0" algn="just">
              <a:buNone/>
            </a:pPr>
            <a:endParaRPr lang="ru-RU" b="1" dirty="0"/>
          </a:p>
          <a:p>
            <a:pPr marL="0" indent="0" algn="just">
              <a:buNone/>
            </a:pPr>
            <a:endParaRPr lang="ru-RU" b="1" dirty="0" smtClean="0"/>
          </a:p>
          <a:p>
            <a:pPr marL="0" indent="0" algn="just">
              <a:buNone/>
            </a:pPr>
            <a:endParaRPr lang="ru-RU" b="1" dirty="0"/>
          </a:p>
          <a:p>
            <a:pPr marL="0" indent="0" algn="just">
              <a:buNone/>
            </a:pP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26411600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PTSERIFBOLD"/>
              </a:rPr>
              <a:t>Исследование – это</a:t>
            </a:r>
            <a:r>
              <a:rPr lang="ru-RU" dirty="0" smtClean="0">
                <a:solidFill>
                  <a:srgbClr val="444444"/>
                </a:solidFill>
                <a:latin typeface="PTSERIFBOLD"/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b="1" dirty="0"/>
              <a:t>процесс научного изу­чения какого-либо объекта (предмета, явления) в целях выявления зако­номерностей возникновения, развития и преобразования его, это процесс выработки </a:t>
            </a:r>
            <a:r>
              <a:rPr lang="ru-RU" b="1" i="1" u="sng" dirty="0">
                <a:solidFill>
                  <a:srgbClr val="FF0000"/>
                </a:solidFill>
              </a:rPr>
              <a:t>новых</a:t>
            </a:r>
            <a:r>
              <a:rPr lang="ru-RU" b="1" dirty="0"/>
              <a:t> </a:t>
            </a:r>
            <a:r>
              <a:rPr lang="ru-RU" b="1" dirty="0" smtClean="0"/>
              <a:t> научных </a:t>
            </a:r>
            <a:r>
              <a:rPr lang="ru-RU" b="1" dirty="0"/>
              <a:t>знаний, один из видов познавательной деятельности.</a:t>
            </a:r>
          </a:p>
        </p:txBody>
      </p:sp>
    </p:spTree>
    <p:extLst>
      <p:ext uri="{BB962C8B-B14F-4D97-AF65-F5344CB8AC3E}">
        <p14:creationId xmlns="" xmlns:p14="http://schemas.microsoft.com/office/powerpoint/2010/main" val="4070892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39552" y="260649"/>
            <a:ext cx="4029844" cy="7920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2"/>
                </a:solidFill>
              </a:rPr>
              <a:t>ПРОЕКТ</a:t>
            </a: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39552" y="1124744"/>
            <a:ext cx="3957836" cy="518457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Предметы и результаты </a:t>
            </a:r>
            <a:r>
              <a:rPr lang="ru-RU" dirty="0"/>
              <a:t>многообразны </a:t>
            </a:r>
            <a:r>
              <a:rPr lang="ru-RU" dirty="0" smtClean="0"/>
              <a:t>(</a:t>
            </a:r>
            <a:r>
              <a:rPr lang="ru-RU" dirty="0"/>
              <a:t>вещи, отношения, </a:t>
            </a:r>
            <a:r>
              <a:rPr lang="ru-RU" dirty="0" smtClean="0"/>
              <a:t>процессы и т.п.)</a:t>
            </a:r>
          </a:p>
          <a:p>
            <a:r>
              <a:rPr lang="ru-RU" b="1" dirty="0" smtClean="0"/>
              <a:t>Цель</a:t>
            </a:r>
            <a:r>
              <a:rPr lang="ru-RU" dirty="0" smtClean="0"/>
              <a:t> – изготовление </a:t>
            </a:r>
            <a:r>
              <a:rPr lang="ru-RU" dirty="0"/>
              <a:t>востребованного кем-либо продукта, обладающего потребительскими </a:t>
            </a:r>
            <a:r>
              <a:rPr lang="ru-RU" dirty="0" smtClean="0"/>
              <a:t>качествами.</a:t>
            </a:r>
          </a:p>
          <a:p>
            <a:r>
              <a:rPr lang="ru-RU" b="1" dirty="0" smtClean="0"/>
              <a:t>Показатель эффективности </a:t>
            </a:r>
            <a:r>
              <a:rPr lang="ru-RU" dirty="0" smtClean="0"/>
              <a:t>является важным и необходимым.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499992" y="260649"/>
            <a:ext cx="4176464" cy="79208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2"/>
                </a:solidFill>
              </a:rPr>
              <a:t>ИССЛЕДОВАНИЕ</a:t>
            </a: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499992" y="1124744"/>
            <a:ext cx="4186809" cy="518457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Предмет и результат </a:t>
            </a:r>
            <a:r>
              <a:rPr lang="ru-RU" dirty="0" smtClean="0"/>
              <a:t>– научное знание, обладающее доказательностью.</a:t>
            </a:r>
          </a:p>
          <a:p>
            <a:r>
              <a:rPr lang="ru-RU" b="1" dirty="0" smtClean="0"/>
              <a:t>Цель</a:t>
            </a:r>
            <a:r>
              <a:rPr lang="ru-RU" dirty="0" smtClean="0"/>
              <a:t> – поиск и нахождение решения  значимой для учащегося и науки проблемы.  </a:t>
            </a:r>
          </a:p>
          <a:p>
            <a:endParaRPr lang="ru-RU" b="1" dirty="0">
              <a:solidFill>
                <a:prstClr val="black"/>
              </a:solidFill>
            </a:endParaRPr>
          </a:p>
          <a:p>
            <a:endParaRPr lang="ru-RU" b="1" dirty="0" smtClean="0">
              <a:solidFill>
                <a:prstClr val="black"/>
              </a:solidFill>
            </a:endParaRPr>
          </a:p>
          <a:p>
            <a:r>
              <a:rPr lang="ru-RU" b="1" dirty="0" smtClean="0">
                <a:solidFill>
                  <a:prstClr val="black"/>
                </a:solidFill>
              </a:rPr>
              <a:t>Показатель </a:t>
            </a:r>
            <a:r>
              <a:rPr lang="ru-RU" b="1" dirty="0">
                <a:solidFill>
                  <a:prstClr val="black"/>
                </a:solidFill>
              </a:rPr>
              <a:t>эффективности </a:t>
            </a:r>
            <a:r>
              <a:rPr lang="ru-RU" dirty="0" smtClean="0">
                <a:solidFill>
                  <a:prstClr val="black"/>
                </a:solidFill>
              </a:rPr>
              <a:t>не имеет существенного значения.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049283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Алгоритм исследования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424936" cy="518457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sz="3800" b="1" dirty="0" smtClean="0">
                <a:solidFill>
                  <a:schemeClr val="dk1"/>
                </a:solidFill>
              </a:rPr>
              <a:t>1) постановка </a:t>
            </a:r>
            <a:r>
              <a:rPr lang="ru-RU" sz="3800" b="1" dirty="0">
                <a:solidFill>
                  <a:schemeClr val="dk1"/>
                </a:solidFill>
              </a:rPr>
              <a:t>задачи;</a:t>
            </a:r>
          </a:p>
          <a:p>
            <a:pPr marL="0" indent="0" algn="just">
              <a:buNone/>
            </a:pPr>
            <a:r>
              <a:rPr lang="ru-RU" sz="3800" b="1" dirty="0" smtClean="0">
                <a:solidFill>
                  <a:schemeClr val="dk1"/>
                </a:solidFill>
              </a:rPr>
              <a:t>2)предварительный </a:t>
            </a:r>
            <a:r>
              <a:rPr lang="ru-RU" sz="3800" b="1" dirty="0">
                <a:solidFill>
                  <a:schemeClr val="dk1"/>
                </a:solidFill>
              </a:rPr>
              <a:t>анализ имеющейся информации, </a:t>
            </a:r>
            <a:r>
              <a:rPr lang="ru-RU" sz="3800" b="1" dirty="0" smtClean="0">
                <a:solidFill>
                  <a:schemeClr val="dk1"/>
                </a:solidFill>
              </a:rPr>
              <a:t>условий </a:t>
            </a:r>
            <a:r>
              <a:rPr lang="ru-RU" sz="3800" b="1" dirty="0">
                <a:solidFill>
                  <a:schemeClr val="dk1"/>
                </a:solidFill>
              </a:rPr>
              <a:t>и методов решения задач;</a:t>
            </a:r>
          </a:p>
          <a:p>
            <a:pPr marL="0" indent="0" algn="just">
              <a:buNone/>
            </a:pPr>
            <a:r>
              <a:rPr lang="ru-RU" sz="3800" b="1" dirty="0" smtClean="0">
                <a:solidFill>
                  <a:schemeClr val="dk1"/>
                </a:solidFill>
              </a:rPr>
              <a:t>3) формулировка </a:t>
            </a:r>
            <a:r>
              <a:rPr lang="ru-RU" sz="3800" b="1" dirty="0">
                <a:solidFill>
                  <a:schemeClr val="dk1"/>
                </a:solidFill>
              </a:rPr>
              <a:t>исходной гипотезы или гипотез;</a:t>
            </a:r>
          </a:p>
          <a:p>
            <a:pPr marL="0" indent="0" algn="just">
              <a:buNone/>
            </a:pPr>
            <a:r>
              <a:rPr lang="ru-RU" sz="3800" b="1" dirty="0" smtClean="0">
                <a:solidFill>
                  <a:schemeClr val="dk1"/>
                </a:solidFill>
              </a:rPr>
              <a:t>4) теоретический </a:t>
            </a:r>
            <a:r>
              <a:rPr lang="ru-RU" sz="3800" b="1" dirty="0">
                <a:solidFill>
                  <a:schemeClr val="dk1"/>
                </a:solidFill>
              </a:rPr>
              <a:t>анализ гипотез;</a:t>
            </a:r>
          </a:p>
          <a:p>
            <a:pPr marL="0" indent="0" algn="just">
              <a:buNone/>
            </a:pPr>
            <a:r>
              <a:rPr lang="ru-RU" sz="3800" b="1" dirty="0" smtClean="0">
                <a:solidFill>
                  <a:schemeClr val="dk1"/>
                </a:solidFill>
              </a:rPr>
              <a:t>5) планирование </a:t>
            </a:r>
            <a:r>
              <a:rPr lang="ru-RU" sz="3800" b="1" dirty="0">
                <a:solidFill>
                  <a:schemeClr val="dk1"/>
                </a:solidFill>
              </a:rPr>
              <a:t>и организация эксперимента;</a:t>
            </a:r>
          </a:p>
          <a:p>
            <a:pPr marL="0" indent="0" algn="just">
              <a:buNone/>
            </a:pPr>
            <a:r>
              <a:rPr lang="ru-RU" sz="3800" b="1" dirty="0" smtClean="0">
                <a:solidFill>
                  <a:schemeClr val="dk1"/>
                </a:solidFill>
              </a:rPr>
              <a:t>6) проведение </a:t>
            </a:r>
            <a:r>
              <a:rPr lang="ru-RU" sz="3800" b="1" dirty="0">
                <a:solidFill>
                  <a:schemeClr val="dk1"/>
                </a:solidFill>
              </a:rPr>
              <a:t>эксперимента;</a:t>
            </a:r>
          </a:p>
          <a:p>
            <a:pPr marL="0" indent="0" algn="just">
              <a:buNone/>
            </a:pPr>
            <a:r>
              <a:rPr lang="ru-RU" sz="3800" b="1" dirty="0" smtClean="0">
                <a:solidFill>
                  <a:schemeClr val="dk1"/>
                </a:solidFill>
              </a:rPr>
              <a:t>7) анализ </a:t>
            </a:r>
            <a:r>
              <a:rPr lang="ru-RU" sz="3800" b="1" dirty="0">
                <a:solidFill>
                  <a:schemeClr val="dk1"/>
                </a:solidFill>
              </a:rPr>
              <a:t>и обобщение полученных результатов;</a:t>
            </a:r>
          </a:p>
          <a:p>
            <a:pPr marL="0" indent="0" algn="just">
              <a:buNone/>
            </a:pPr>
            <a:r>
              <a:rPr lang="ru-RU" sz="3800" b="1" dirty="0" smtClean="0">
                <a:solidFill>
                  <a:schemeClr val="dk1"/>
                </a:solidFill>
              </a:rPr>
              <a:t>8) проверка </a:t>
            </a:r>
            <a:r>
              <a:rPr lang="ru-RU" sz="3800" b="1" dirty="0">
                <a:solidFill>
                  <a:schemeClr val="dk1"/>
                </a:solidFill>
              </a:rPr>
              <a:t>исходных гипотез на основе полученных фактов;</a:t>
            </a:r>
          </a:p>
          <a:p>
            <a:pPr marL="0" indent="0" algn="just">
              <a:buNone/>
            </a:pPr>
            <a:r>
              <a:rPr lang="ru-RU" sz="3800" b="1" dirty="0" smtClean="0">
                <a:solidFill>
                  <a:schemeClr val="dk1"/>
                </a:solidFill>
              </a:rPr>
              <a:t>9)окончательная </a:t>
            </a:r>
            <a:r>
              <a:rPr lang="ru-RU" sz="3800" b="1" dirty="0">
                <a:solidFill>
                  <a:schemeClr val="dk1"/>
                </a:solidFill>
              </a:rPr>
              <a:t>формулировка новых фактов, закономерностей или даже законов;</a:t>
            </a:r>
          </a:p>
          <a:p>
            <a:pPr marL="0" indent="0" algn="just">
              <a:buNone/>
            </a:pPr>
            <a:r>
              <a:rPr lang="ru-RU" sz="3800" b="1" dirty="0" smtClean="0">
                <a:solidFill>
                  <a:schemeClr val="dk1"/>
                </a:solidFill>
              </a:rPr>
              <a:t>10)формулирование </a:t>
            </a:r>
            <a:r>
              <a:rPr lang="ru-RU" sz="3800" b="1" dirty="0">
                <a:solidFill>
                  <a:schemeClr val="dk1"/>
                </a:solidFill>
              </a:rPr>
              <a:t>объяснений или научных предсказаний (прогнозов, утверждений, новых постулатов и т. п.).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981703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Алгоритм проектирования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36712"/>
            <a:ext cx="8856984" cy="60212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9600" b="1" dirty="0">
                <a:solidFill>
                  <a:schemeClr val="dk1"/>
                </a:solidFill>
              </a:rPr>
              <a:t>1)о</a:t>
            </a:r>
            <a:r>
              <a:rPr lang="ru-RU" sz="9600" b="1" dirty="0" smtClean="0">
                <a:solidFill>
                  <a:schemeClr val="dk1"/>
                </a:solidFill>
              </a:rPr>
              <a:t>сознание </a:t>
            </a:r>
            <a:r>
              <a:rPr lang="ru-RU" sz="9600" b="1" dirty="0">
                <a:solidFill>
                  <a:schemeClr val="dk1"/>
                </a:solidFill>
              </a:rPr>
              <a:t>несовершенства какого-либо явления, процесса, продукта; желание сделать эти явление, процесс, продукт заново или создать новые процессы, продукты, которые изменят к лучшему условия </a:t>
            </a:r>
            <a:r>
              <a:rPr lang="ru-RU" sz="9600" b="1" dirty="0" smtClean="0">
                <a:solidFill>
                  <a:schemeClr val="dk1"/>
                </a:solidFill>
              </a:rPr>
              <a:t>жизни;</a:t>
            </a:r>
            <a:r>
              <a:rPr lang="ru-RU" sz="9600" b="1" dirty="0">
                <a:solidFill>
                  <a:schemeClr val="dk1"/>
                </a:solidFill>
              </a:rPr>
              <a:t> </a:t>
            </a:r>
          </a:p>
          <a:p>
            <a:pPr marL="0" indent="0" algn="just">
              <a:buNone/>
            </a:pPr>
            <a:r>
              <a:rPr lang="ru-RU" sz="9600" b="1" dirty="0" smtClean="0">
                <a:solidFill>
                  <a:schemeClr val="dk1"/>
                </a:solidFill>
              </a:rPr>
              <a:t>2) </a:t>
            </a:r>
            <a:r>
              <a:rPr lang="ru-RU" sz="9600" b="1" dirty="0">
                <a:solidFill>
                  <a:schemeClr val="dk1"/>
                </a:solidFill>
              </a:rPr>
              <a:t>формулирование цели и задач </a:t>
            </a:r>
            <a:r>
              <a:rPr lang="ru-RU" sz="9600" b="1" dirty="0" smtClean="0">
                <a:solidFill>
                  <a:schemeClr val="dk1"/>
                </a:solidFill>
              </a:rPr>
              <a:t>проекта; </a:t>
            </a:r>
            <a:endParaRPr lang="ru-RU" sz="9600" b="1" dirty="0">
              <a:solidFill>
                <a:schemeClr val="dk1"/>
              </a:solidFill>
            </a:endParaRPr>
          </a:p>
          <a:p>
            <a:pPr marL="0" indent="0" algn="just">
              <a:buNone/>
            </a:pPr>
            <a:r>
              <a:rPr lang="ru-RU" sz="9600" b="1" dirty="0" smtClean="0">
                <a:solidFill>
                  <a:schemeClr val="dk1"/>
                </a:solidFill>
              </a:rPr>
              <a:t>3) формулирование </a:t>
            </a:r>
            <a:r>
              <a:rPr lang="ru-RU" sz="9600" b="1" dirty="0">
                <a:solidFill>
                  <a:schemeClr val="dk1"/>
                </a:solidFill>
              </a:rPr>
              <a:t>темы проекта</a:t>
            </a:r>
            <a:r>
              <a:rPr lang="ru-RU" sz="9600" b="1" dirty="0" smtClean="0">
                <a:solidFill>
                  <a:schemeClr val="dk1"/>
                </a:solidFill>
              </a:rPr>
              <a:t>;</a:t>
            </a:r>
          </a:p>
          <a:p>
            <a:pPr marL="0" lvl="0" indent="0" algn="just">
              <a:buNone/>
            </a:pPr>
            <a:r>
              <a:rPr lang="ru-RU" sz="9500" b="1" dirty="0">
                <a:solidFill>
                  <a:schemeClr val="dk1"/>
                </a:solidFill>
              </a:rPr>
              <a:t>4) формулирование проектной гипотезы</a:t>
            </a:r>
            <a:r>
              <a:rPr lang="ru-RU" sz="9500" b="1" dirty="0" smtClean="0">
                <a:solidFill>
                  <a:schemeClr val="dk1"/>
                </a:solidFill>
              </a:rPr>
              <a:t>;</a:t>
            </a:r>
          </a:p>
          <a:p>
            <a:pPr marL="0" lvl="0" indent="0" algn="just">
              <a:buNone/>
            </a:pPr>
            <a:r>
              <a:rPr lang="ru-RU" sz="8600" b="1" dirty="0">
                <a:solidFill>
                  <a:prstClr val="black"/>
                </a:solidFill>
              </a:rPr>
              <a:t>5) </a:t>
            </a:r>
            <a:r>
              <a:rPr lang="ru-RU" sz="9600" b="1" dirty="0"/>
              <a:t>составление плана реализации проекта по этапам и срокам, с указанием сил и средств, привлекаемых на каждом этапе, а также критериев оптимального выполнения задач каждого этапа;</a:t>
            </a:r>
          </a:p>
          <a:p>
            <a:pPr marL="0" indent="0" algn="just">
              <a:buNone/>
            </a:pPr>
            <a:r>
              <a:rPr lang="ru-RU" sz="9600" b="1" dirty="0"/>
              <a:t>6) описание (предъявление, презентация) полученного результата проекта (нового продукта, процесса и т. п.) с опорой на те критерии качества, которые были введены при постановке цели проекта;</a:t>
            </a:r>
          </a:p>
          <a:p>
            <a:pPr marL="0" indent="0" algn="just">
              <a:buNone/>
            </a:pPr>
            <a:r>
              <a:rPr lang="ru-RU" sz="9600" b="1" dirty="0"/>
              <a:t>7) рефлексия проведенной проектной деятельности как целого, оценка степени своей удовлетворенности полученным результатом, привлечение и рассмотрение оценок внешних экспертов.</a:t>
            </a:r>
          </a:p>
          <a:p>
            <a:pPr marL="0" indent="0" algn="just">
              <a:buNone/>
            </a:pPr>
            <a:endParaRPr lang="ru-RU" sz="9600" b="1" dirty="0"/>
          </a:p>
          <a:p>
            <a:pPr marL="0" lvl="0" indent="0" algn="just">
              <a:buNone/>
            </a:pPr>
            <a:endParaRPr lang="ru-RU" sz="8800" b="1" dirty="0">
              <a:solidFill>
                <a:prstClr val="black"/>
              </a:solidFill>
            </a:endParaRPr>
          </a:p>
          <a:p>
            <a:pPr marL="0" indent="0" algn="just">
              <a:buNone/>
            </a:pPr>
            <a:endParaRPr lang="ru-RU" sz="8800" b="1" dirty="0">
              <a:solidFill>
                <a:prstClr val="black"/>
              </a:solidFill>
            </a:endParaRPr>
          </a:p>
          <a:p>
            <a:pPr marL="0" indent="0" algn="just">
              <a:buNone/>
            </a:pPr>
            <a:endParaRPr lang="ru-RU" sz="8800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sz="8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56479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8000" contrast="1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1785938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8000" contras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219" t="-3880"/>
          <a:stretch>
            <a:fillRect/>
          </a:stretch>
        </p:blipFill>
        <p:spPr bwMode="auto">
          <a:xfrm>
            <a:off x="7562850" y="1447800"/>
            <a:ext cx="1581150" cy="211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524000" y="1447800"/>
            <a:ext cx="6172200" cy="489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ru-RU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Творческий проект</a:t>
            </a:r>
          </a:p>
          <a:p>
            <a:pPr algn="ctr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ru-RU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Древнегреческий</a:t>
            </a:r>
            <a:r>
              <a:rPr lang="ru-RU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театр</a:t>
            </a:r>
          </a:p>
          <a:p>
            <a:pPr algn="ctr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000000"/>
                </a:solidFill>
                <a:latin typeface="Arial Black" pitchFamily="34" charset="0"/>
              </a:rPr>
              <a:t>(в рамках учебных предметов: </a:t>
            </a:r>
          </a:p>
          <a:p>
            <a:pPr algn="ctr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000000"/>
                </a:solidFill>
                <a:latin typeface="Arial Black" pitchFamily="34" charset="0"/>
              </a:rPr>
              <a:t>история и литература)</a:t>
            </a:r>
          </a:p>
          <a:p>
            <a:pPr marL="36000" algn="r" fontAlgn="base">
              <a:spcBef>
                <a:spcPts val="600"/>
              </a:spcBef>
              <a:spcAft>
                <a:spcPct val="0"/>
              </a:spcAft>
              <a:defRPr/>
            </a:pPr>
            <a:endParaRPr lang="ru-RU" b="1" i="1" dirty="0">
              <a:solidFill>
                <a:srgbClr val="00000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36000" algn="r" fontAlgn="base">
              <a:spcBef>
                <a:spcPts val="600"/>
              </a:spcBef>
              <a:spcAft>
                <a:spcPct val="0"/>
              </a:spcAft>
              <a:defRPr/>
            </a:pPr>
            <a:endParaRPr lang="ru-RU" b="1" i="1" dirty="0">
              <a:solidFill>
                <a:srgbClr val="00000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36000" algn="r" fontAlgn="base">
              <a:spcBef>
                <a:spcPts val="600"/>
              </a:spcBef>
              <a:spcAft>
                <a:spcPct val="0"/>
              </a:spcAft>
              <a:defRPr/>
            </a:pPr>
            <a:endParaRPr lang="ru-RU" b="1" i="1" dirty="0">
              <a:solidFill>
                <a:srgbClr val="00000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36000" algn="r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ru-RU" b="1" i="1" dirty="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Руководители проекта:</a:t>
            </a:r>
          </a:p>
          <a:p>
            <a:pPr marL="36000" algn="r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briola" pitchFamily="82" charset="0"/>
              </a:rPr>
              <a:t>Е.В. Конышева</a:t>
            </a:r>
          </a:p>
          <a:p>
            <a:pPr marL="36000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briola" pitchFamily="82" charset="0"/>
              </a:rPr>
              <a:t>                                                                                                                           О.А. Сухая</a:t>
            </a:r>
          </a:p>
          <a:p>
            <a:pPr marL="36000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briola" pitchFamily="82" charset="0"/>
              </a:rPr>
              <a:t>                                                                                                                           Г.Х. </a:t>
            </a:r>
            <a:r>
              <a:rPr lang="ru-RU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briola" pitchFamily="82" charset="0"/>
              </a:rPr>
              <a:t>Хаазиева</a:t>
            </a:r>
            <a:endParaRPr lang="ru-RU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85869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08" y="692696"/>
            <a:ext cx="9184569" cy="5361459"/>
          </a:xfrm>
        </p:spPr>
      </p:pic>
    </p:spTree>
    <p:extLst>
      <p:ext uri="{BB962C8B-B14F-4D97-AF65-F5344CB8AC3E}">
        <p14:creationId xmlns="" xmlns:p14="http://schemas.microsoft.com/office/powerpoint/2010/main" val="21948628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349</Words>
  <Application>Microsoft Office PowerPoint</Application>
  <PresentationFormat>Экран (4:3)</PresentationFormat>
  <Paragraphs>72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Тема Office</vt:lpstr>
      <vt:lpstr>Специальное оформление</vt:lpstr>
      <vt:lpstr>Оформление по умолчанию</vt:lpstr>
      <vt:lpstr>3_Оформление по умолчанию</vt:lpstr>
      <vt:lpstr>От учебного проекта к исследовательской деятельности</vt:lpstr>
      <vt:lpstr>Требования ФГОС</vt:lpstr>
      <vt:lpstr> Проектирование – это </vt:lpstr>
      <vt:lpstr>Исследование – это </vt:lpstr>
      <vt:lpstr>Слайд 5</vt:lpstr>
      <vt:lpstr>Алгоритм исследования</vt:lpstr>
      <vt:lpstr>Алгоритм проектирования</vt:lpstr>
      <vt:lpstr>Слайд 8</vt:lpstr>
      <vt:lpstr>Слайд 9</vt:lpstr>
      <vt:lpstr>Слайд 10</vt:lpstr>
      <vt:lpstr>Темы сочинений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Павел</dc:creator>
  <cp:lastModifiedBy>User</cp:lastModifiedBy>
  <cp:revision>110</cp:revision>
  <dcterms:created xsi:type="dcterms:W3CDTF">2009-01-08T12:15:48Z</dcterms:created>
  <dcterms:modified xsi:type="dcterms:W3CDTF">2017-01-30T07:38:50Z</dcterms:modified>
</cp:coreProperties>
</file>